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996" r:id="rId2"/>
  </p:sldMasterIdLst>
  <p:notesMasterIdLst>
    <p:notesMasterId r:id="rId21"/>
  </p:notesMasterIdLst>
  <p:sldIdLst>
    <p:sldId id="4330" r:id="rId3"/>
    <p:sldId id="4335" r:id="rId4"/>
    <p:sldId id="4346" r:id="rId5"/>
    <p:sldId id="4347" r:id="rId6"/>
    <p:sldId id="4348" r:id="rId7"/>
    <p:sldId id="4349" r:id="rId8"/>
    <p:sldId id="4350" r:id="rId9"/>
    <p:sldId id="4338" r:id="rId10"/>
    <p:sldId id="4336" r:id="rId11"/>
    <p:sldId id="4340" r:id="rId12"/>
    <p:sldId id="4352" r:id="rId13"/>
    <p:sldId id="4353" r:id="rId14"/>
    <p:sldId id="4354" r:id="rId15"/>
    <p:sldId id="4351" r:id="rId16"/>
    <p:sldId id="4355" r:id="rId17"/>
    <p:sldId id="4356" r:id="rId18"/>
    <p:sldId id="4357" r:id="rId19"/>
    <p:sldId id="4358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F0"/>
    <a:srgbClr val="000000"/>
    <a:srgbClr val="DCDC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72" autoAdjust="0"/>
    <p:restoredTop sz="94656" autoAdjust="0"/>
  </p:normalViewPr>
  <p:slideViewPr>
    <p:cSldViewPr>
      <p:cViewPr>
        <p:scale>
          <a:sx n="50" d="100"/>
          <a:sy n="50" d="100"/>
        </p:scale>
        <p:origin x="-79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4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7F721D3-986A-4C77-AB71-8539D171ABCE}" type="datetimeFigureOut">
              <a:rPr lang="en-US" smtClean="0"/>
              <a:pPr/>
              <a:t>7/29/2022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CA7ED38-4D95-4C63-A683-779290AC7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2D848-3390-458E-943C-4F3AC19B4B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15C9A-2AF2-45A5-9320-65A6934895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C9DED-D264-46C9-A8F7-5FD59AE498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D848-3390-458E-943C-4F3AC19B4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9206-1DFA-4A1A-98A0-71138F388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3159-D69F-4DA8-B03A-09BA69D22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5A5F-3F14-4678-8585-421A244CC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368B-F429-476E-B49C-74039269D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37D07E-1986-4588-B1FE-4B143C1FCC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FF9D-5F92-4E50-9019-90BA673B6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E670B87-4F60-4299-A381-015663E2E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B9206-1DFA-4A1A-98A0-71138F388A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D50D-E448-4040-9578-DCE7EEEA6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5C9A-2AF2-45A5-9320-65A69348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C9DED-D264-46C9-A8F7-5FD59AE49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23159-D69F-4DA8-B03A-09BA69D22D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F5A5F-3F14-4678-8585-421A244CC4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D368B-F429-476E-B49C-74039269DA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7D07E-1986-4588-B1FE-4B143C1FC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5FF9D-5F92-4E50-9019-90BA673B6E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70B87-4F60-4299-A381-015663E2E4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DD50D-E448-4040-9578-DCE7EEEA60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81F4C7-4359-4848-B656-A15E7A7122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681F4C7-4359-4848-B656-A15E7A712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Growing as a Disciple</a:t>
            </a:r>
            <a:endParaRPr lang="en-US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 smtClean="0"/>
              <a:t>Essentials for Disciples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419600"/>
          </a:xfrm>
        </p:spPr>
        <p:txBody>
          <a:bodyPr numCol="1">
            <a:noAutofit/>
          </a:bodyPr>
          <a:lstStyle/>
          <a:p>
            <a:pPr lvl="0"/>
            <a:r>
              <a:rPr lang="en-US" sz="3200" dirty="0" smtClean="0"/>
              <a:t>Bible </a:t>
            </a:r>
            <a:r>
              <a:rPr lang="en-US" sz="3200" dirty="0" smtClean="0"/>
              <a:t>reading (2 Tim 3:16-17, Matt 4,4</a:t>
            </a:r>
            <a:r>
              <a:rPr lang="en-US" sz="3200" dirty="0" smtClean="0"/>
              <a:t>)</a:t>
            </a:r>
            <a:endParaRPr lang="en-US" sz="3200" dirty="0" smtClean="0"/>
          </a:p>
        </p:txBody>
      </p:sp>
      <p:pic>
        <p:nvPicPr>
          <p:cNvPr id="13314" name="Picture 2" descr="Don't Finish Reading the Bible – Changing the Face of Christian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680970"/>
            <a:ext cx="6286500" cy="41770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 smtClean="0"/>
              <a:t>Essentials for Disciples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419600"/>
          </a:xfrm>
        </p:spPr>
        <p:txBody>
          <a:bodyPr numCol="1">
            <a:noAutofit/>
          </a:bodyPr>
          <a:lstStyle/>
          <a:p>
            <a:pPr lvl="0"/>
            <a:r>
              <a:rPr lang="en-US" sz="3200" dirty="0" smtClean="0"/>
              <a:t>Individual </a:t>
            </a:r>
            <a:r>
              <a:rPr lang="en-US" sz="3200" dirty="0" smtClean="0"/>
              <a:t>and Corporate Worship (Col 3:16, Heb 12:28-29) </a:t>
            </a:r>
          </a:p>
        </p:txBody>
      </p:sp>
      <p:pic>
        <p:nvPicPr>
          <p:cNvPr id="1026" name="Picture 2" descr="What is Corporate Worship? – Ben H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971800"/>
            <a:ext cx="8610600" cy="3336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 smtClean="0"/>
              <a:t>Essentials for Disciples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419600"/>
          </a:xfrm>
        </p:spPr>
        <p:txBody>
          <a:bodyPr numCol="1">
            <a:noAutofit/>
          </a:bodyPr>
          <a:lstStyle/>
          <a:p>
            <a:pPr lvl="0"/>
            <a:r>
              <a:rPr lang="en-US" sz="3200" dirty="0" smtClean="0"/>
              <a:t>Individual </a:t>
            </a:r>
            <a:r>
              <a:rPr lang="en-US" sz="3200" dirty="0" smtClean="0"/>
              <a:t>and Corporate Prayer (Matt 6:9-13, Acts 1:14</a:t>
            </a:r>
            <a:r>
              <a:rPr lang="en-US" sz="3200" dirty="0" smtClean="0"/>
              <a:t>)</a:t>
            </a:r>
            <a:endParaRPr lang="en-US" sz="3200" dirty="0" smtClean="0"/>
          </a:p>
        </p:txBody>
      </p:sp>
      <p:pic>
        <p:nvPicPr>
          <p:cNvPr id="44034" name="Picture 2" descr="Two Reasons Why We Need Corporate Prayer | Unlocking the 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454" y="2819400"/>
            <a:ext cx="6062396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 smtClean="0"/>
              <a:t>Essentials for Disciples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419600"/>
          </a:xfrm>
        </p:spPr>
        <p:txBody>
          <a:bodyPr numCol="1">
            <a:noAutofit/>
          </a:bodyPr>
          <a:lstStyle/>
          <a:p>
            <a:pPr lvl="0"/>
            <a:r>
              <a:rPr lang="en-US" sz="3200" dirty="0" smtClean="0"/>
              <a:t>Serving </a:t>
            </a:r>
            <a:r>
              <a:rPr lang="en-US" sz="3200" dirty="0" smtClean="0"/>
              <a:t>(1 Peter 4:10, Col 3:23-24</a:t>
            </a:r>
            <a:r>
              <a:rPr lang="en-US" sz="3200" dirty="0" smtClean="0"/>
              <a:t>)</a:t>
            </a:r>
            <a:endParaRPr lang="en-US" sz="3200" dirty="0" smtClean="0"/>
          </a:p>
        </p:txBody>
      </p:sp>
      <p:pic>
        <p:nvPicPr>
          <p:cNvPr id="45058" name="Picture 2" descr="15 Ways to Serve God Through Serving Oth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032" y="2362200"/>
            <a:ext cx="6749568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 smtClean="0"/>
              <a:t>Essentials for Disciples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419600"/>
          </a:xfrm>
        </p:spPr>
        <p:txBody>
          <a:bodyPr numCol="1">
            <a:noAutofit/>
          </a:bodyPr>
          <a:lstStyle/>
          <a:p>
            <a:pPr lvl="0"/>
            <a:r>
              <a:rPr lang="en-US" sz="3200" dirty="0" smtClean="0"/>
              <a:t>Stewardship (Psalm 24:1, Gen 39:4, Luke 12:42-43)</a:t>
            </a:r>
          </a:p>
        </p:txBody>
      </p:sp>
      <p:pic>
        <p:nvPicPr>
          <p:cNvPr id="2050" name="Picture 2" descr="stewardship banner – Episcopal Church of the Epipha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02973"/>
            <a:ext cx="8077200" cy="3855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 smtClean="0"/>
              <a:t>Essentials for Disciples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419600"/>
          </a:xfrm>
        </p:spPr>
        <p:txBody>
          <a:bodyPr numCol="1">
            <a:noAutofit/>
          </a:bodyPr>
          <a:lstStyle/>
          <a:p>
            <a:pPr lvl="0"/>
            <a:r>
              <a:rPr lang="en-US" sz="3200" dirty="0" smtClean="0"/>
              <a:t>Evangelism </a:t>
            </a:r>
            <a:r>
              <a:rPr lang="en-US" sz="3200" dirty="0" smtClean="0"/>
              <a:t>(Matt 28:19-20, Rom 10:14</a:t>
            </a:r>
            <a:r>
              <a:rPr lang="en-US" sz="3200" dirty="0" smtClean="0"/>
              <a:t>)</a:t>
            </a:r>
            <a:endParaRPr lang="en-US" sz="3200" dirty="0" smtClean="0"/>
          </a:p>
        </p:txBody>
      </p:sp>
      <p:pic>
        <p:nvPicPr>
          <p:cNvPr id="49154" name="Picture 2" descr="Evangelism &amp; Witness - Holston Conference of the United Methodist Chur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144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 smtClean="0"/>
              <a:t>Essentials for Disciples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419600"/>
          </a:xfrm>
        </p:spPr>
        <p:txBody>
          <a:bodyPr numCol="1">
            <a:noAutofit/>
          </a:bodyPr>
          <a:lstStyle/>
          <a:p>
            <a:pPr lvl="0"/>
            <a:r>
              <a:rPr lang="en-US" sz="3200" dirty="0" smtClean="0"/>
              <a:t>Spiritual </a:t>
            </a:r>
            <a:r>
              <a:rPr lang="en-US" sz="3200" dirty="0" smtClean="0"/>
              <a:t>Disciplines (1 Tim 4:7-8, Heb 12:11</a:t>
            </a:r>
            <a:r>
              <a:rPr lang="en-US" sz="3200" dirty="0" smtClean="0"/>
              <a:t>)</a:t>
            </a:r>
            <a:endParaRPr lang="en-US" sz="3200" dirty="0" smtClean="0"/>
          </a:p>
        </p:txBody>
      </p:sp>
      <p:pic>
        <p:nvPicPr>
          <p:cNvPr id="48130" name="Picture 2" descr="The Importance of Spiritual Discipline – Sabang Church of Christ Discip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743200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 smtClean="0"/>
              <a:t>Essentials for Disciples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419600"/>
          </a:xfrm>
        </p:spPr>
        <p:txBody>
          <a:bodyPr numCol="1">
            <a:noAutofit/>
          </a:bodyPr>
          <a:lstStyle/>
          <a:p>
            <a:pPr lvl="0"/>
            <a:r>
              <a:rPr lang="en-US" sz="3200" dirty="0" smtClean="0"/>
              <a:t>Loving </a:t>
            </a:r>
            <a:r>
              <a:rPr lang="en-US" sz="3200" dirty="0" smtClean="0"/>
              <a:t>People (John 13:34, Eph 4:2)</a:t>
            </a:r>
            <a:endParaRPr lang="en-US" sz="3200" dirty="0"/>
          </a:p>
        </p:txBody>
      </p:sp>
      <p:pic>
        <p:nvPicPr>
          <p:cNvPr id="47108" name="Picture 4" descr="Love One Another | ComeUntoChri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381250"/>
            <a:ext cx="7162800" cy="4476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 smtClean="0"/>
              <a:t>Essentials for Disciples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724400"/>
          </a:xfrm>
        </p:spPr>
        <p:txBody>
          <a:bodyPr numCol="1">
            <a:noAutofit/>
          </a:bodyPr>
          <a:lstStyle/>
          <a:p>
            <a:pPr lvl="0"/>
            <a:r>
              <a:rPr lang="en-US" sz="3200" dirty="0" smtClean="0"/>
              <a:t>Bible Reading</a:t>
            </a:r>
          </a:p>
          <a:p>
            <a:pPr lvl="0"/>
            <a:r>
              <a:rPr lang="en-US" sz="3200" dirty="0" smtClean="0"/>
              <a:t>Individual and Corporate Worship</a:t>
            </a:r>
          </a:p>
          <a:p>
            <a:r>
              <a:rPr lang="en-US" sz="3200" dirty="0" smtClean="0"/>
              <a:t>Individual and Corporate </a:t>
            </a:r>
            <a:r>
              <a:rPr lang="en-US" sz="3200" dirty="0" smtClean="0"/>
              <a:t>Prayer</a:t>
            </a:r>
          </a:p>
          <a:p>
            <a:r>
              <a:rPr lang="en-US" sz="3200" dirty="0" smtClean="0"/>
              <a:t>Serving</a:t>
            </a:r>
          </a:p>
          <a:p>
            <a:r>
              <a:rPr lang="en-US" sz="3200" dirty="0" smtClean="0"/>
              <a:t>Stewardship</a:t>
            </a:r>
            <a:endParaRPr lang="en-US" sz="3200" dirty="0" smtClean="0"/>
          </a:p>
          <a:p>
            <a:pPr lvl="0"/>
            <a:r>
              <a:rPr lang="en-US" sz="3200" dirty="0" smtClean="0"/>
              <a:t>Evangelism</a:t>
            </a:r>
            <a:endParaRPr lang="en-US" sz="3200" dirty="0" smtClean="0"/>
          </a:p>
          <a:p>
            <a:pPr lvl="0"/>
            <a:r>
              <a:rPr lang="en-US" sz="3200" dirty="0" smtClean="0"/>
              <a:t>Spiritual </a:t>
            </a:r>
            <a:r>
              <a:rPr lang="en-US" sz="3200" dirty="0" smtClean="0"/>
              <a:t>Disciplines</a:t>
            </a:r>
            <a:endParaRPr lang="en-US" sz="3200" dirty="0" smtClean="0"/>
          </a:p>
          <a:p>
            <a:pPr lvl="0"/>
            <a:r>
              <a:rPr lang="en-US" sz="3200" dirty="0" smtClean="0"/>
              <a:t>Loving </a:t>
            </a:r>
            <a:r>
              <a:rPr lang="en-US" sz="3200" dirty="0" smtClean="0"/>
              <a:t>People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6488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 smtClean="0"/>
              <a:t>Levels of Maturity</a:t>
            </a:r>
            <a:endParaRPr lang="en-US" sz="4400" b="1" i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876800"/>
          </a:xfrm>
        </p:spPr>
        <p:txBody>
          <a:bodyPr numCol="1">
            <a:noAutofit/>
          </a:bodyPr>
          <a:lstStyle/>
          <a:p>
            <a:pPr lvl="0"/>
            <a:r>
              <a:rPr lang="en-US" sz="3200" dirty="0" smtClean="0"/>
              <a:t>Level 1 – Infant</a:t>
            </a:r>
          </a:p>
          <a:p>
            <a:pPr lvl="0"/>
            <a:r>
              <a:rPr lang="en-US" sz="3200" dirty="0" smtClean="0"/>
              <a:t>Level 2 – Child</a:t>
            </a:r>
          </a:p>
          <a:p>
            <a:pPr lvl="0"/>
            <a:r>
              <a:rPr lang="en-US" sz="3200" dirty="0" smtClean="0"/>
              <a:t>Level 3 – Teen</a:t>
            </a:r>
          </a:p>
          <a:p>
            <a:pPr lvl="0"/>
            <a:r>
              <a:rPr lang="en-US" sz="3200" dirty="0" smtClean="0"/>
              <a:t>Level 4 - Adult</a:t>
            </a:r>
            <a:endParaRPr lang="en-US" sz="3200" dirty="0"/>
          </a:p>
        </p:txBody>
      </p:sp>
      <p:pic>
        <p:nvPicPr>
          <p:cNvPr id="10242" name="Picture 2" descr="Are you growing after growing up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557587"/>
            <a:ext cx="5334000" cy="3300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 smtClean="0"/>
              <a:t>Levels of Maturity</a:t>
            </a:r>
            <a:endParaRPr lang="en-US" sz="4400" b="1" i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876800"/>
          </a:xfrm>
        </p:spPr>
        <p:txBody>
          <a:bodyPr numCol="1">
            <a:noAutofit/>
          </a:bodyPr>
          <a:lstStyle/>
          <a:p>
            <a:pPr lvl="0"/>
            <a:r>
              <a:rPr lang="en-US" sz="3200" dirty="0" smtClean="0"/>
              <a:t>Level 1 Christian - Infant</a:t>
            </a:r>
          </a:p>
          <a:p>
            <a:pPr lvl="1"/>
            <a:r>
              <a:rPr lang="en-US" sz="2800" dirty="0" smtClean="0"/>
              <a:t>New Christian</a:t>
            </a:r>
          </a:p>
          <a:p>
            <a:pPr lvl="1"/>
            <a:r>
              <a:rPr lang="en-US" sz="2800" dirty="0" smtClean="0"/>
              <a:t>Needs: protection – from Satan, discouragement, confusion, doubts, cults</a:t>
            </a:r>
          </a:p>
          <a:p>
            <a:pPr lvl="1"/>
            <a:r>
              <a:rPr lang="en-US" sz="2800" dirty="0" smtClean="0"/>
              <a:t>How we help: Provide Protection, Love, Basic Knowledge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 smtClean="0"/>
              <a:t>Levels of Maturity</a:t>
            </a:r>
            <a:endParaRPr lang="en-US" sz="4400" b="1" i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876800"/>
          </a:xfrm>
        </p:spPr>
        <p:txBody>
          <a:bodyPr numCol="1">
            <a:noAutofit/>
          </a:bodyPr>
          <a:lstStyle/>
          <a:p>
            <a:pPr lvl="0"/>
            <a:r>
              <a:rPr lang="en-US" sz="3200" dirty="0" smtClean="0"/>
              <a:t>Level 2 Christian - Child</a:t>
            </a:r>
          </a:p>
          <a:p>
            <a:pPr lvl="1"/>
            <a:r>
              <a:rPr lang="en-US" sz="2800" dirty="0" smtClean="0"/>
              <a:t>More is required of the Level 2 Christian / child</a:t>
            </a:r>
          </a:p>
          <a:p>
            <a:pPr lvl="1"/>
            <a:r>
              <a:rPr lang="en-US" sz="2800" dirty="0" smtClean="0"/>
              <a:t>Discipline and accountability are added into the life</a:t>
            </a:r>
          </a:p>
          <a:p>
            <a:pPr lvl="1"/>
            <a:r>
              <a:rPr lang="en-US" sz="2800" dirty="0" smtClean="0"/>
              <a:t>Begins to learn what it means to be a citizen of the Kingdom of God</a:t>
            </a:r>
          </a:p>
          <a:p>
            <a:pPr lvl="1"/>
            <a:r>
              <a:rPr lang="en-US" sz="2800" dirty="0" smtClean="0"/>
              <a:t>Needs: help every step of the way, examples</a:t>
            </a:r>
          </a:p>
          <a:p>
            <a:pPr lvl="1"/>
            <a:r>
              <a:rPr lang="en-US" sz="2800" dirty="0" smtClean="0"/>
              <a:t>How we help: Provide Consistent, strong guidance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 smtClean="0"/>
              <a:t>Levels of Maturity</a:t>
            </a:r>
            <a:endParaRPr lang="en-US" sz="4400" b="1" i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876800"/>
          </a:xfrm>
        </p:spPr>
        <p:txBody>
          <a:bodyPr numCol="1">
            <a:noAutofit/>
          </a:bodyPr>
          <a:lstStyle/>
          <a:p>
            <a:pPr lvl="0"/>
            <a:r>
              <a:rPr lang="en-US" sz="3200" dirty="0" smtClean="0"/>
              <a:t>Level 3 Christian - Teen</a:t>
            </a:r>
          </a:p>
          <a:p>
            <a:pPr lvl="1"/>
            <a:r>
              <a:rPr lang="en-US" sz="2800" dirty="0" smtClean="0"/>
              <a:t>Increased responsibilities, including teaching</a:t>
            </a:r>
          </a:p>
          <a:p>
            <a:pPr lvl="1"/>
            <a:r>
              <a:rPr lang="en-US" sz="2800" dirty="0" smtClean="0"/>
              <a:t>Needs: breathing room to try and fail</a:t>
            </a:r>
          </a:p>
          <a:p>
            <a:pPr lvl="1"/>
            <a:r>
              <a:rPr lang="en-US" sz="2800" dirty="0" smtClean="0"/>
              <a:t>How we help: Provide opportunities to grow strength, responsibility, experience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 smtClean="0"/>
              <a:t>Levels of Maturity</a:t>
            </a:r>
            <a:endParaRPr lang="en-US" sz="4400" b="1" i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876800"/>
          </a:xfrm>
        </p:spPr>
        <p:txBody>
          <a:bodyPr numCol="1">
            <a:noAutofit/>
          </a:bodyPr>
          <a:lstStyle/>
          <a:p>
            <a:pPr lvl="0"/>
            <a:r>
              <a:rPr lang="en-US" sz="3200" dirty="0" smtClean="0"/>
              <a:t>Level 4 Christian - Adult</a:t>
            </a:r>
          </a:p>
          <a:p>
            <a:pPr lvl="1"/>
            <a:r>
              <a:rPr lang="en-US" sz="2800" dirty="0" smtClean="0"/>
              <a:t>Full Responsibility and Reproduction</a:t>
            </a:r>
          </a:p>
          <a:p>
            <a:pPr lvl="1"/>
            <a:r>
              <a:rPr lang="en-US" sz="2800" dirty="0" smtClean="0"/>
              <a:t>Develops ever-deepening commitment to the Lord</a:t>
            </a:r>
          </a:p>
          <a:p>
            <a:pPr lvl="1"/>
            <a:r>
              <a:rPr lang="en-US" sz="2800" dirty="0" smtClean="0"/>
              <a:t>Produces greater fruit for the Lord</a:t>
            </a:r>
          </a:p>
          <a:p>
            <a:pPr lvl="1"/>
            <a:r>
              <a:rPr lang="en-US" sz="2800" dirty="0" smtClean="0"/>
              <a:t>Greatest dependence is on the Lord, not man, the world, or self</a:t>
            </a:r>
          </a:p>
          <a:p>
            <a:pPr lvl="1"/>
            <a:r>
              <a:rPr lang="en-US" sz="2800" dirty="0" smtClean="0"/>
              <a:t>Needs: develop an intense desire for a close walk with the Lord</a:t>
            </a:r>
          </a:p>
          <a:p>
            <a:pPr lvl="1"/>
            <a:r>
              <a:rPr lang="en-US" sz="2800" dirty="0" smtClean="0"/>
              <a:t>How we help: Provide opportunities to grow leadership ability, self-discipline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sz="4400" b="1" i="1" dirty="0" smtClean="0"/>
              <a:t>Paradigm Shifts in </a:t>
            </a:r>
            <a:r>
              <a:rPr lang="en-US" sz="4400" b="1" i="1" dirty="0" err="1" smtClean="0"/>
              <a:t>Disciplemaking</a:t>
            </a:r>
            <a:endParaRPr lang="en-US" sz="4400" b="1" i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876800"/>
          </a:xfrm>
        </p:spPr>
        <p:txBody>
          <a:bodyPr numCol="1">
            <a:noAutofit/>
          </a:bodyPr>
          <a:lstStyle/>
          <a:p>
            <a:pPr lvl="0"/>
            <a:r>
              <a:rPr lang="en-US" sz="3200" i="1" dirty="0" smtClean="0"/>
              <a:t>Leaders </a:t>
            </a:r>
            <a:r>
              <a:rPr lang="en-US" sz="3200" i="1" dirty="0" smtClean="0"/>
              <a:t>of God’s people who approach the challenges facing the next generation of the church with a casual complacency, rather than a passionate urgency, greatly miscalculate the dangers that lurk ahead – Richard </a:t>
            </a:r>
            <a:r>
              <a:rPr lang="en-US" sz="3200" i="1" dirty="0" smtClean="0"/>
              <a:t>Dunn</a:t>
            </a: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sz="4400" b="1" i="1" dirty="0" smtClean="0"/>
              <a:t>Paradigm Shifts in </a:t>
            </a:r>
            <a:r>
              <a:rPr lang="en-US" sz="4400" b="1" i="1" dirty="0" err="1" smtClean="0"/>
              <a:t>Disciplemaking</a:t>
            </a:r>
            <a:endParaRPr lang="en-US" sz="4400" b="1" i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876800"/>
          </a:xfrm>
        </p:spPr>
        <p:txBody>
          <a:bodyPr numCol="1">
            <a:noAutofit/>
          </a:bodyPr>
          <a:lstStyle/>
          <a:p>
            <a:pPr lvl="0"/>
            <a:r>
              <a:rPr lang="en-US" sz="3200" i="1" dirty="0" smtClean="0"/>
              <a:t>How </a:t>
            </a:r>
            <a:r>
              <a:rPr lang="en-US" sz="3200" i="1" dirty="0" smtClean="0"/>
              <a:t>do we take the people God has brought to the church and empower and equip them to go into the world as </a:t>
            </a:r>
            <a:r>
              <a:rPr lang="en-US" sz="3200" i="1" dirty="0" err="1" smtClean="0"/>
              <a:t>disciplemakers</a:t>
            </a:r>
            <a:r>
              <a:rPr lang="en-US" sz="3200" i="1" dirty="0" smtClean="0"/>
              <a:t> who will lead others to know and follow Christ – Alan Hirsch</a:t>
            </a:r>
          </a:p>
          <a:p>
            <a:pPr lvl="0"/>
            <a:r>
              <a:rPr lang="en-US" sz="3200" i="1" dirty="0" smtClean="0"/>
              <a:t>The Great Lie – “My life does not have much to offer – I am simply inadequate when it comes to making a difference in the life of others”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 smtClean="0"/>
              <a:t>The Aspects of Being a Disciple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876800"/>
          </a:xfrm>
        </p:spPr>
        <p:txBody>
          <a:bodyPr numCol="1">
            <a:noAutofit/>
          </a:bodyPr>
          <a:lstStyle/>
          <a:p>
            <a:pPr lvl="0"/>
            <a:r>
              <a:rPr lang="en-US" sz="3200" dirty="0" smtClean="0"/>
              <a:t>Acts 2:42 - They were continually devoting themselves to the apostles’ teaching and to fellowship, to the breaking of bread and to prayer.</a:t>
            </a:r>
          </a:p>
          <a:p>
            <a:pPr lvl="1"/>
            <a:r>
              <a:rPr lang="en-US" sz="3200" dirty="0" smtClean="0"/>
              <a:t>Mission / Evangelism</a:t>
            </a:r>
            <a:endParaRPr lang="en-US" sz="3200" dirty="0" smtClean="0"/>
          </a:p>
          <a:p>
            <a:pPr lvl="1"/>
            <a:r>
              <a:rPr lang="en-US" sz="3200" dirty="0" smtClean="0"/>
              <a:t>Study</a:t>
            </a:r>
            <a:endParaRPr lang="en-US" sz="3200" dirty="0" smtClean="0"/>
          </a:p>
          <a:p>
            <a:pPr lvl="1"/>
            <a:r>
              <a:rPr lang="en-US" sz="3200" dirty="0" smtClean="0"/>
              <a:t>Prayer</a:t>
            </a:r>
          </a:p>
          <a:p>
            <a:pPr lvl="1"/>
            <a:r>
              <a:rPr lang="en-US" sz="3200" dirty="0" smtClean="0"/>
              <a:t>Fellowship</a:t>
            </a:r>
          </a:p>
          <a:p>
            <a:pPr lvl="1"/>
            <a:r>
              <a:rPr lang="en-US" sz="3200" dirty="0" smtClean="0"/>
              <a:t>Worship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72467</TotalTime>
  <Words>490</Words>
  <Application>Microsoft Office PowerPoint</Application>
  <PresentationFormat>On-screen Show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Technic</vt:lpstr>
      <vt:lpstr>Growing as a Disciple</vt:lpstr>
      <vt:lpstr>Levels of Maturity</vt:lpstr>
      <vt:lpstr>Levels of Maturity</vt:lpstr>
      <vt:lpstr>Levels of Maturity</vt:lpstr>
      <vt:lpstr>Levels of Maturity</vt:lpstr>
      <vt:lpstr>Levels of Maturity</vt:lpstr>
      <vt:lpstr>Paradigm Shifts in Disciplemaking</vt:lpstr>
      <vt:lpstr>Paradigm Shifts in Disciplemaking</vt:lpstr>
      <vt:lpstr>The Aspects of Being a Disciple</vt:lpstr>
      <vt:lpstr>Essentials for Disciples</vt:lpstr>
      <vt:lpstr>Essentials for Disciples</vt:lpstr>
      <vt:lpstr>Essentials for Disciples</vt:lpstr>
      <vt:lpstr>Essentials for Disciples</vt:lpstr>
      <vt:lpstr>Essentials for Disciples</vt:lpstr>
      <vt:lpstr>Essentials for Disciples</vt:lpstr>
      <vt:lpstr>Essentials for Disciples</vt:lpstr>
      <vt:lpstr>Essentials for Disciples</vt:lpstr>
      <vt:lpstr>Essentials for Disciples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First Congregational Church of Malone</dc:title>
  <dc:creator>David Tue</dc:creator>
  <cp:lastModifiedBy>David Tue</cp:lastModifiedBy>
  <cp:revision>1340</cp:revision>
  <dcterms:created xsi:type="dcterms:W3CDTF">2020-05-21T17:13:43Z</dcterms:created>
  <dcterms:modified xsi:type="dcterms:W3CDTF">2022-07-31T12:36:51Z</dcterms:modified>
</cp:coreProperties>
</file>